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63" r:id="rId2"/>
    <p:sldId id="364" r:id="rId3"/>
    <p:sldId id="365" r:id="rId4"/>
  </p:sldIdLst>
  <p:sldSz cx="9144000" cy="5145088"/>
  <p:notesSz cx="7010400" cy="9236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FB3"/>
    <a:srgbClr val="9BFF9B"/>
    <a:srgbClr val="FFFF7D"/>
    <a:srgbClr val="33CCFF"/>
    <a:srgbClr val="E5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6" y="-78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AB0E9B-D16E-4BD0-AFEA-CD7B23D6D437}" type="doc">
      <dgm:prSet loTypeId="urn:microsoft.com/office/officeart/2009/3/layout/SubStep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3C6E7CD-1A52-4799-9C28-7F30CC1D3506}">
      <dgm:prSet phldrT="[Texto]"/>
      <dgm:spPr/>
      <dgm:t>
        <a:bodyPr/>
        <a:lstStyle/>
        <a:p>
          <a:r>
            <a:rPr lang="es-ES" dirty="0" smtClean="0"/>
            <a:t>Empresas con actividades “no críticas” y variación de facturación negativa</a:t>
          </a:r>
          <a:endParaRPr lang="es-AR" dirty="0"/>
        </a:p>
      </dgm:t>
    </dgm:pt>
    <dgm:pt modelId="{DBEC10A1-DEF6-481A-A4B3-300993481EFF}" type="parTrans" cxnId="{9D8BE4E9-C3ED-4853-A596-4344C6BD953F}">
      <dgm:prSet/>
      <dgm:spPr/>
      <dgm:t>
        <a:bodyPr/>
        <a:lstStyle/>
        <a:p>
          <a:endParaRPr lang="es-AR"/>
        </a:p>
      </dgm:t>
    </dgm:pt>
    <dgm:pt modelId="{AC9D0324-6FB0-4BA3-9629-778FA1516455}" type="sibTrans" cxnId="{9D8BE4E9-C3ED-4853-A596-4344C6BD953F}">
      <dgm:prSet/>
      <dgm:spPr/>
      <dgm:t>
        <a:bodyPr/>
        <a:lstStyle/>
        <a:p>
          <a:endParaRPr lang="es-AR"/>
        </a:p>
      </dgm:t>
    </dgm:pt>
    <dgm:pt modelId="{5B48ADB3-01FC-4281-98E6-48DC13324FBA}">
      <dgm:prSet phldrT="[Texto]"/>
      <dgm:spPr/>
      <dgm:t>
        <a:bodyPr/>
        <a:lstStyle/>
        <a:p>
          <a:r>
            <a:rPr lang="es-ES" dirty="0" smtClean="0"/>
            <a:t>Salario complementario</a:t>
          </a:r>
          <a:endParaRPr lang="es-AR" dirty="0"/>
        </a:p>
      </dgm:t>
    </dgm:pt>
    <dgm:pt modelId="{185E1F3A-209C-4580-A65B-3E9FBE2CC401}" type="parTrans" cxnId="{22F034E9-6E7D-4747-9672-76ED1166A16D}">
      <dgm:prSet/>
      <dgm:spPr/>
      <dgm:t>
        <a:bodyPr/>
        <a:lstStyle/>
        <a:p>
          <a:endParaRPr lang="es-AR"/>
        </a:p>
      </dgm:t>
    </dgm:pt>
    <dgm:pt modelId="{5731A2BC-C046-4A30-B9D3-20956B6410D9}" type="sibTrans" cxnId="{22F034E9-6E7D-4747-9672-76ED1166A16D}">
      <dgm:prSet/>
      <dgm:spPr/>
      <dgm:t>
        <a:bodyPr/>
        <a:lstStyle/>
        <a:p>
          <a:endParaRPr lang="es-AR"/>
        </a:p>
      </dgm:t>
    </dgm:pt>
    <dgm:pt modelId="{67AFFB42-94CD-474C-8C9C-D6788CA32570}">
      <dgm:prSet phldrT="[Texto]"/>
      <dgm:spPr/>
      <dgm:t>
        <a:bodyPr/>
        <a:lstStyle/>
        <a:p>
          <a:r>
            <a:rPr lang="es-ES" dirty="0" smtClean="0"/>
            <a:t>Postergación de las contribuciones SIPA</a:t>
          </a:r>
          <a:endParaRPr lang="es-AR" dirty="0"/>
        </a:p>
      </dgm:t>
    </dgm:pt>
    <dgm:pt modelId="{7792949D-4AE4-40D3-93D0-8E54F1FEEF33}" type="parTrans" cxnId="{48171476-EC51-4937-B749-9D507A97180B}">
      <dgm:prSet/>
      <dgm:spPr/>
      <dgm:t>
        <a:bodyPr/>
        <a:lstStyle/>
        <a:p>
          <a:endParaRPr lang="es-AR"/>
        </a:p>
      </dgm:t>
    </dgm:pt>
    <dgm:pt modelId="{73A2C052-7956-4848-974F-3D6BA8CD4146}" type="sibTrans" cxnId="{48171476-EC51-4937-B749-9D507A97180B}">
      <dgm:prSet/>
      <dgm:spPr/>
      <dgm:t>
        <a:bodyPr/>
        <a:lstStyle/>
        <a:p>
          <a:endParaRPr lang="es-AR"/>
        </a:p>
      </dgm:t>
    </dgm:pt>
    <dgm:pt modelId="{1705EE4F-AAA1-4A6F-A028-FAFC90E2B716}" type="pres">
      <dgm:prSet presAssocID="{3CAB0E9B-D16E-4BD0-AFEA-CD7B23D6D437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AR"/>
        </a:p>
      </dgm:t>
    </dgm:pt>
    <dgm:pt modelId="{6C88FEB9-8E7E-4001-8309-C92B57C96AB0}" type="pres">
      <dgm:prSet presAssocID="{43C6E7CD-1A52-4799-9C28-7F30CC1D3506}" presName="parTx1" presStyleLbl="node1" presStyleIdx="0" presStyleCnt="1"/>
      <dgm:spPr/>
      <dgm:t>
        <a:bodyPr/>
        <a:lstStyle/>
        <a:p>
          <a:endParaRPr lang="es-AR"/>
        </a:p>
      </dgm:t>
    </dgm:pt>
    <dgm:pt modelId="{EE09A49A-C8DF-4395-B005-ACEC57BCF7E5}" type="pres">
      <dgm:prSet presAssocID="{43C6E7CD-1A52-4799-9C28-7F30CC1D3506}" presName="spPre1" presStyleCnt="0"/>
      <dgm:spPr/>
    </dgm:pt>
    <dgm:pt modelId="{62E18A14-7F89-41B2-9CA1-D6299E17BBC5}" type="pres">
      <dgm:prSet presAssocID="{43C6E7CD-1A52-4799-9C28-7F30CC1D3506}" presName="chLin1" presStyleCnt="0"/>
      <dgm:spPr/>
    </dgm:pt>
    <dgm:pt modelId="{00D5728B-8D5C-4D61-812D-374BEB9CD05A}" type="pres">
      <dgm:prSet presAssocID="{185E1F3A-209C-4580-A65B-3E9FBE2CC401}" presName="Name11" presStyleLbl="parChTrans1D1" presStyleIdx="0" presStyleCnt="4"/>
      <dgm:spPr/>
    </dgm:pt>
    <dgm:pt modelId="{59E5E5E6-D88C-4688-9F66-B2709205F13A}" type="pres">
      <dgm:prSet presAssocID="{5B48ADB3-01FC-4281-98E6-48DC13324FBA}" presName="txAndLines1" presStyleCnt="0"/>
      <dgm:spPr/>
    </dgm:pt>
    <dgm:pt modelId="{8F2EF48F-6FF2-4084-8CDD-DD045A1D8873}" type="pres">
      <dgm:prSet presAssocID="{5B48ADB3-01FC-4281-98E6-48DC13324FBA}" presName="anchor1" presStyleCnt="0"/>
      <dgm:spPr/>
    </dgm:pt>
    <dgm:pt modelId="{5EDF5BB0-977B-4063-A4D1-227AA24E011C}" type="pres">
      <dgm:prSet presAssocID="{5B48ADB3-01FC-4281-98E6-48DC13324FBA}" presName="backup1" presStyleCnt="0"/>
      <dgm:spPr/>
    </dgm:pt>
    <dgm:pt modelId="{10388E87-63C1-4574-8A62-FF3D295FB0CE}" type="pres">
      <dgm:prSet presAssocID="{5B48ADB3-01FC-4281-98E6-48DC13324FBA}" presName="preLine1" presStyleLbl="parChTrans1D1" presStyleIdx="1" presStyleCnt="4"/>
      <dgm:spPr/>
    </dgm:pt>
    <dgm:pt modelId="{21BC5E4B-8679-4D6B-9BCC-806F50230FE9}" type="pres">
      <dgm:prSet presAssocID="{5B48ADB3-01FC-4281-98E6-48DC13324FBA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5A680BD-9807-496E-8E9A-4E007E392215}" type="pres">
      <dgm:prSet presAssocID="{7792949D-4AE4-40D3-93D0-8E54F1FEEF33}" presName="Name11" presStyleLbl="parChTrans1D1" presStyleIdx="2" presStyleCnt="4"/>
      <dgm:spPr/>
    </dgm:pt>
    <dgm:pt modelId="{901CC891-5F5E-49ED-83ED-88A80CA2B1E7}" type="pres">
      <dgm:prSet presAssocID="{67AFFB42-94CD-474C-8C9C-D6788CA32570}" presName="txAndLines1" presStyleCnt="0"/>
      <dgm:spPr/>
    </dgm:pt>
    <dgm:pt modelId="{7BCBB907-104B-43E7-855A-1A604CB6DF55}" type="pres">
      <dgm:prSet presAssocID="{67AFFB42-94CD-474C-8C9C-D6788CA32570}" presName="anchor1" presStyleCnt="0"/>
      <dgm:spPr/>
    </dgm:pt>
    <dgm:pt modelId="{D9615B96-F7A6-404D-98FA-EC70E6B22A6B}" type="pres">
      <dgm:prSet presAssocID="{67AFFB42-94CD-474C-8C9C-D6788CA32570}" presName="backup1" presStyleCnt="0"/>
      <dgm:spPr/>
    </dgm:pt>
    <dgm:pt modelId="{BDCBE3BE-8637-4F40-966B-C9011FDDA588}" type="pres">
      <dgm:prSet presAssocID="{67AFFB42-94CD-474C-8C9C-D6788CA32570}" presName="preLine1" presStyleLbl="parChTrans1D1" presStyleIdx="3" presStyleCnt="4"/>
      <dgm:spPr/>
    </dgm:pt>
    <dgm:pt modelId="{EBA76C9A-53C3-4CF9-9C42-86A7C3305E05}" type="pres">
      <dgm:prSet presAssocID="{67AFFB42-94CD-474C-8C9C-D6788CA32570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2F034E9-6E7D-4747-9672-76ED1166A16D}" srcId="{43C6E7CD-1A52-4799-9C28-7F30CC1D3506}" destId="{5B48ADB3-01FC-4281-98E6-48DC13324FBA}" srcOrd="0" destOrd="0" parTransId="{185E1F3A-209C-4580-A65B-3E9FBE2CC401}" sibTransId="{5731A2BC-C046-4A30-B9D3-20956B6410D9}"/>
    <dgm:cxn modelId="{9D8BE4E9-C3ED-4853-A596-4344C6BD953F}" srcId="{3CAB0E9B-D16E-4BD0-AFEA-CD7B23D6D437}" destId="{43C6E7CD-1A52-4799-9C28-7F30CC1D3506}" srcOrd="0" destOrd="0" parTransId="{DBEC10A1-DEF6-481A-A4B3-300993481EFF}" sibTransId="{AC9D0324-6FB0-4BA3-9629-778FA1516455}"/>
    <dgm:cxn modelId="{48171476-EC51-4937-B749-9D507A97180B}" srcId="{43C6E7CD-1A52-4799-9C28-7F30CC1D3506}" destId="{67AFFB42-94CD-474C-8C9C-D6788CA32570}" srcOrd="1" destOrd="0" parTransId="{7792949D-4AE4-40D3-93D0-8E54F1FEEF33}" sibTransId="{73A2C052-7956-4848-974F-3D6BA8CD4146}"/>
    <dgm:cxn modelId="{BF944BFC-4488-4EBB-B456-E7298FD22C16}" type="presOf" srcId="{5B48ADB3-01FC-4281-98E6-48DC13324FBA}" destId="{21BC5E4B-8679-4D6B-9BCC-806F50230FE9}" srcOrd="0" destOrd="0" presId="urn:microsoft.com/office/officeart/2009/3/layout/SubStepProcess"/>
    <dgm:cxn modelId="{CE5A365C-88EF-45DE-94B7-29CD0E8BA372}" type="presOf" srcId="{67AFFB42-94CD-474C-8C9C-D6788CA32570}" destId="{EBA76C9A-53C3-4CF9-9C42-86A7C3305E05}" srcOrd="0" destOrd="0" presId="urn:microsoft.com/office/officeart/2009/3/layout/SubStepProcess"/>
    <dgm:cxn modelId="{0029E096-C4B6-4A43-831A-EAFB69F97058}" type="presOf" srcId="{3CAB0E9B-D16E-4BD0-AFEA-CD7B23D6D437}" destId="{1705EE4F-AAA1-4A6F-A028-FAFC90E2B716}" srcOrd="0" destOrd="0" presId="urn:microsoft.com/office/officeart/2009/3/layout/SubStepProcess"/>
    <dgm:cxn modelId="{A40D6757-1720-49F4-887A-A338EF97822E}" type="presOf" srcId="{43C6E7CD-1A52-4799-9C28-7F30CC1D3506}" destId="{6C88FEB9-8E7E-4001-8309-C92B57C96AB0}" srcOrd="0" destOrd="0" presId="urn:microsoft.com/office/officeart/2009/3/layout/SubStepProcess"/>
    <dgm:cxn modelId="{337EA902-3ED9-4CAE-835E-274320F87B2B}" type="presParOf" srcId="{1705EE4F-AAA1-4A6F-A028-FAFC90E2B716}" destId="{6C88FEB9-8E7E-4001-8309-C92B57C96AB0}" srcOrd="0" destOrd="0" presId="urn:microsoft.com/office/officeart/2009/3/layout/SubStepProcess"/>
    <dgm:cxn modelId="{C9652673-9E2B-452D-8003-247C5984311B}" type="presParOf" srcId="{1705EE4F-AAA1-4A6F-A028-FAFC90E2B716}" destId="{EE09A49A-C8DF-4395-B005-ACEC57BCF7E5}" srcOrd="1" destOrd="0" presId="urn:microsoft.com/office/officeart/2009/3/layout/SubStepProcess"/>
    <dgm:cxn modelId="{F54DC767-5ECF-4788-A315-5E4ED16CA1D9}" type="presParOf" srcId="{1705EE4F-AAA1-4A6F-A028-FAFC90E2B716}" destId="{62E18A14-7F89-41B2-9CA1-D6299E17BBC5}" srcOrd="2" destOrd="0" presId="urn:microsoft.com/office/officeart/2009/3/layout/SubStepProcess"/>
    <dgm:cxn modelId="{75E56F13-B0DD-4FD5-BA13-FA0CB9477184}" type="presParOf" srcId="{62E18A14-7F89-41B2-9CA1-D6299E17BBC5}" destId="{00D5728B-8D5C-4D61-812D-374BEB9CD05A}" srcOrd="0" destOrd="0" presId="urn:microsoft.com/office/officeart/2009/3/layout/SubStepProcess"/>
    <dgm:cxn modelId="{6B6F908A-B394-4368-881D-076DD35E6DD2}" type="presParOf" srcId="{62E18A14-7F89-41B2-9CA1-D6299E17BBC5}" destId="{59E5E5E6-D88C-4688-9F66-B2709205F13A}" srcOrd="1" destOrd="0" presId="urn:microsoft.com/office/officeart/2009/3/layout/SubStepProcess"/>
    <dgm:cxn modelId="{16B9558D-826A-49F3-BB2F-A4636EF18C86}" type="presParOf" srcId="{59E5E5E6-D88C-4688-9F66-B2709205F13A}" destId="{8F2EF48F-6FF2-4084-8CDD-DD045A1D8873}" srcOrd="0" destOrd="0" presId="urn:microsoft.com/office/officeart/2009/3/layout/SubStepProcess"/>
    <dgm:cxn modelId="{C5DC8545-0B2D-4743-883E-A36E070FC1A3}" type="presParOf" srcId="{59E5E5E6-D88C-4688-9F66-B2709205F13A}" destId="{5EDF5BB0-977B-4063-A4D1-227AA24E011C}" srcOrd="1" destOrd="0" presId="urn:microsoft.com/office/officeart/2009/3/layout/SubStepProcess"/>
    <dgm:cxn modelId="{ED05A932-9DC0-4662-9DB9-0E65DADC048D}" type="presParOf" srcId="{59E5E5E6-D88C-4688-9F66-B2709205F13A}" destId="{10388E87-63C1-4574-8A62-FF3D295FB0CE}" srcOrd="2" destOrd="0" presId="urn:microsoft.com/office/officeart/2009/3/layout/SubStepProcess"/>
    <dgm:cxn modelId="{E8307B25-D2D7-4E54-8628-72B11FC04E0A}" type="presParOf" srcId="{59E5E5E6-D88C-4688-9F66-B2709205F13A}" destId="{21BC5E4B-8679-4D6B-9BCC-806F50230FE9}" srcOrd="3" destOrd="0" presId="urn:microsoft.com/office/officeart/2009/3/layout/SubStepProcess"/>
    <dgm:cxn modelId="{8F876594-F66D-4490-83B3-A14286882E09}" type="presParOf" srcId="{62E18A14-7F89-41B2-9CA1-D6299E17BBC5}" destId="{25A680BD-9807-496E-8E9A-4E007E392215}" srcOrd="2" destOrd="0" presId="urn:microsoft.com/office/officeart/2009/3/layout/SubStepProcess"/>
    <dgm:cxn modelId="{88DED789-2286-4CFE-8B15-D7862B31BE95}" type="presParOf" srcId="{62E18A14-7F89-41B2-9CA1-D6299E17BBC5}" destId="{901CC891-5F5E-49ED-83ED-88A80CA2B1E7}" srcOrd="3" destOrd="0" presId="urn:microsoft.com/office/officeart/2009/3/layout/SubStepProcess"/>
    <dgm:cxn modelId="{372EF3B1-D2A8-4AC7-80CC-919EBBD0BE55}" type="presParOf" srcId="{901CC891-5F5E-49ED-83ED-88A80CA2B1E7}" destId="{7BCBB907-104B-43E7-855A-1A604CB6DF55}" srcOrd="0" destOrd="0" presId="urn:microsoft.com/office/officeart/2009/3/layout/SubStepProcess"/>
    <dgm:cxn modelId="{B352CEF3-7F48-443E-95FE-DBA1F909A817}" type="presParOf" srcId="{901CC891-5F5E-49ED-83ED-88A80CA2B1E7}" destId="{D9615B96-F7A6-404D-98FA-EC70E6B22A6B}" srcOrd="1" destOrd="0" presId="urn:microsoft.com/office/officeart/2009/3/layout/SubStepProcess"/>
    <dgm:cxn modelId="{E87B3271-067B-4B1E-A766-213830E27ADB}" type="presParOf" srcId="{901CC891-5F5E-49ED-83ED-88A80CA2B1E7}" destId="{BDCBE3BE-8637-4F40-966B-C9011FDDA588}" srcOrd="2" destOrd="0" presId="urn:microsoft.com/office/officeart/2009/3/layout/SubStepProcess"/>
    <dgm:cxn modelId="{1C338183-E778-421A-9B97-EF219BCC098C}" type="presParOf" srcId="{901CC891-5F5E-49ED-83ED-88A80CA2B1E7}" destId="{EBA76C9A-53C3-4CF9-9C42-86A7C3305E05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EE67EE-1090-436D-8CB0-4D2A09B9306C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C8E9BD5-E8A8-402F-9ACF-6965338EBEE0}">
      <dgm:prSet phldrT="[Texto]" custT="1"/>
      <dgm:spPr/>
      <dgm:t>
        <a:bodyPr/>
        <a:lstStyle/>
        <a:p>
          <a:r>
            <a:rPr lang="es-AR" sz="2000" dirty="0" smtClean="0"/>
            <a:t>BENEFICIARIOS</a:t>
          </a:r>
          <a:endParaRPr lang="es-AR" sz="2000" dirty="0"/>
        </a:p>
      </dgm:t>
    </dgm:pt>
    <dgm:pt modelId="{672D96EE-87FD-41A2-8A02-5C1BB2C42E47}" type="parTrans" cxnId="{5C6EC468-9D2D-4F49-AB7F-F751E688DAE4}">
      <dgm:prSet/>
      <dgm:spPr/>
      <dgm:t>
        <a:bodyPr/>
        <a:lstStyle/>
        <a:p>
          <a:endParaRPr lang="es-AR" sz="1200"/>
        </a:p>
      </dgm:t>
    </dgm:pt>
    <dgm:pt modelId="{B725F685-50AF-4614-A0CA-9169C7F9A158}" type="sibTrans" cxnId="{5C6EC468-9D2D-4F49-AB7F-F751E688DAE4}">
      <dgm:prSet/>
      <dgm:spPr/>
      <dgm:t>
        <a:bodyPr/>
        <a:lstStyle/>
        <a:p>
          <a:endParaRPr lang="es-AR" sz="1200"/>
        </a:p>
      </dgm:t>
    </dgm:pt>
    <dgm:pt modelId="{3997B7B1-94C9-4C15-ABAD-DF6A84B48053}">
      <dgm:prSet phldrT="[Texto]" custT="1"/>
      <dgm:spPr/>
      <dgm:t>
        <a:bodyPr/>
        <a:lstStyle/>
        <a:p>
          <a:pPr algn="just"/>
          <a:r>
            <a:rPr lang="es-AR" sz="1200" dirty="0" smtClean="0"/>
            <a:t>Facturación nominal interanual positiva de hasta el 30% equivalente a una variación real negativa. Dicha variación se debería determinar comparando los períodos junio de 2019 con junio de 2020</a:t>
          </a:r>
          <a:endParaRPr lang="es-AR" sz="1200" dirty="0"/>
        </a:p>
      </dgm:t>
    </dgm:pt>
    <dgm:pt modelId="{F6382C9E-C7A6-4A65-A0F6-927327AC92DB}" type="parTrans" cxnId="{A5FB4382-6A0F-4D3A-91EE-345AFB14A602}">
      <dgm:prSet/>
      <dgm:spPr/>
      <dgm:t>
        <a:bodyPr/>
        <a:lstStyle/>
        <a:p>
          <a:endParaRPr lang="es-AR" sz="1200"/>
        </a:p>
      </dgm:t>
    </dgm:pt>
    <dgm:pt modelId="{1E515B6E-7A05-4089-A86D-41FB7B233632}" type="sibTrans" cxnId="{A5FB4382-6A0F-4D3A-91EE-345AFB14A602}">
      <dgm:prSet/>
      <dgm:spPr/>
      <dgm:t>
        <a:bodyPr/>
        <a:lstStyle/>
        <a:p>
          <a:endParaRPr lang="es-AR" sz="1200"/>
        </a:p>
      </dgm:t>
    </dgm:pt>
    <dgm:pt modelId="{9E803942-9A68-41DD-9F37-6234A41715C1}">
      <dgm:prSet phldrT="[Texto]" custT="1"/>
      <dgm:spPr/>
      <dgm:t>
        <a:bodyPr/>
        <a:lstStyle/>
        <a:p>
          <a:r>
            <a:rPr lang="es-AR" sz="1800" dirty="0" smtClean="0"/>
            <a:t>MONTO DEL CRÉDITO SUBSIDIADO</a:t>
          </a:r>
          <a:endParaRPr lang="es-AR" sz="1800" dirty="0"/>
        </a:p>
      </dgm:t>
    </dgm:pt>
    <dgm:pt modelId="{406E7823-E5CD-4695-BA89-C70D575107D1}" type="parTrans" cxnId="{61156C70-7E01-421D-AA30-A1F31685CA94}">
      <dgm:prSet/>
      <dgm:spPr/>
      <dgm:t>
        <a:bodyPr/>
        <a:lstStyle/>
        <a:p>
          <a:endParaRPr lang="es-AR" sz="1200"/>
        </a:p>
      </dgm:t>
    </dgm:pt>
    <dgm:pt modelId="{AA835EC7-FEE3-4892-A846-7A1AB722148A}" type="sibTrans" cxnId="{61156C70-7E01-421D-AA30-A1F31685CA94}">
      <dgm:prSet/>
      <dgm:spPr/>
      <dgm:t>
        <a:bodyPr/>
        <a:lstStyle/>
        <a:p>
          <a:endParaRPr lang="es-AR" sz="1200"/>
        </a:p>
      </dgm:t>
    </dgm:pt>
    <dgm:pt modelId="{CBB64FD3-FB6E-420E-9F9B-4E5DBA6305CE}">
      <dgm:prSet phldrT="[Texto]" custT="1"/>
      <dgm:spPr/>
      <dgm:t>
        <a:bodyPr/>
        <a:lstStyle/>
        <a:p>
          <a:r>
            <a:rPr lang="es-AR" sz="1200" dirty="0" smtClean="0"/>
            <a:t>120% de un SMVM por cada trabajador/a existente  en la  nómina al 31/05/20= $20.250</a:t>
          </a:r>
          <a:endParaRPr lang="es-AR" sz="1200" dirty="0"/>
        </a:p>
      </dgm:t>
    </dgm:pt>
    <dgm:pt modelId="{54F273F4-D748-44E0-AB78-0E025A675EDB}" type="parTrans" cxnId="{E10B5D1C-3A89-406A-B486-D384EFD0B8F0}">
      <dgm:prSet/>
      <dgm:spPr/>
      <dgm:t>
        <a:bodyPr/>
        <a:lstStyle/>
        <a:p>
          <a:endParaRPr lang="es-AR" sz="1200"/>
        </a:p>
      </dgm:t>
    </dgm:pt>
    <dgm:pt modelId="{649F3E39-E388-466C-9769-FA047469E9C3}" type="sibTrans" cxnId="{E10B5D1C-3A89-406A-B486-D384EFD0B8F0}">
      <dgm:prSet/>
      <dgm:spPr/>
      <dgm:t>
        <a:bodyPr/>
        <a:lstStyle/>
        <a:p>
          <a:endParaRPr lang="es-AR" sz="1200"/>
        </a:p>
      </dgm:t>
    </dgm:pt>
    <dgm:pt modelId="{345263AE-A47B-4044-8FA6-BCCEDA47570F}">
      <dgm:prSet phldrT="[Texto]" custT="1"/>
      <dgm:spPr/>
      <dgm:t>
        <a:bodyPr/>
        <a:lstStyle/>
        <a:p>
          <a:r>
            <a:rPr lang="es-ES" sz="1800" dirty="0" smtClean="0"/>
            <a:t>TASAS</a:t>
          </a:r>
          <a:endParaRPr lang="es-AR" sz="1800" dirty="0"/>
        </a:p>
      </dgm:t>
    </dgm:pt>
    <dgm:pt modelId="{8E52B294-1AD3-4E65-81BA-D2CDFA17D3A6}" type="parTrans" cxnId="{3432A9E3-3444-4D6F-9E2E-759C08437B8F}">
      <dgm:prSet/>
      <dgm:spPr/>
      <dgm:t>
        <a:bodyPr/>
        <a:lstStyle/>
        <a:p>
          <a:endParaRPr lang="es-AR" sz="1200"/>
        </a:p>
      </dgm:t>
    </dgm:pt>
    <dgm:pt modelId="{A21B949F-5326-45E2-B433-7EC1E4A3FDAE}" type="sibTrans" cxnId="{3432A9E3-3444-4D6F-9E2E-759C08437B8F}">
      <dgm:prSet/>
      <dgm:spPr/>
      <dgm:t>
        <a:bodyPr/>
        <a:lstStyle/>
        <a:p>
          <a:endParaRPr lang="es-AR" sz="1200"/>
        </a:p>
      </dgm:t>
    </dgm:pt>
    <dgm:pt modelId="{B4AA9397-851B-4AAE-9A7D-22E0A6070FFA}">
      <dgm:prSet phldrT="[Texto]" custT="1"/>
      <dgm:spPr/>
      <dgm:t>
        <a:bodyPr/>
        <a:lstStyle/>
        <a:p>
          <a:r>
            <a:rPr lang="es-ES" sz="1200" dirty="0" smtClean="0"/>
            <a:t> </a:t>
          </a:r>
          <a:endParaRPr lang="es-AR" sz="1200" dirty="0"/>
        </a:p>
      </dgm:t>
    </dgm:pt>
    <dgm:pt modelId="{6E2156EF-D629-4F71-85D4-C534C3951581}" type="parTrans" cxnId="{A908953B-AFA8-4C39-B0AD-30567E5CB38C}">
      <dgm:prSet/>
      <dgm:spPr/>
      <dgm:t>
        <a:bodyPr/>
        <a:lstStyle/>
        <a:p>
          <a:endParaRPr lang="es-AR" sz="1200"/>
        </a:p>
      </dgm:t>
    </dgm:pt>
    <dgm:pt modelId="{E4CEE244-CBA9-4781-8601-0FE61B2CD74B}" type="sibTrans" cxnId="{A908953B-AFA8-4C39-B0AD-30567E5CB38C}">
      <dgm:prSet/>
      <dgm:spPr/>
      <dgm:t>
        <a:bodyPr/>
        <a:lstStyle/>
        <a:p>
          <a:endParaRPr lang="es-AR" sz="1200"/>
        </a:p>
      </dgm:t>
    </dgm:pt>
    <dgm:pt modelId="{667B5980-5F28-4A8E-8E5F-CD00D3B7EFC4}">
      <dgm:prSet phldrT="[Texto]" custT="1"/>
      <dgm:spPr/>
      <dgm:t>
        <a:bodyPr/>
        <a:lstStyle/>
        <a:p>
          <a:r>
            <a:rPr lang="es-AR" sz="1800" dirty="0" smtClean="0"/>
            <a:t>PERÍODO DE GRACIA Y DEVOLUCIÓN</a:t>
          </a:r>
          <a:endParaRPr lang="es-AR" sz="1800" dirty="0"/>
        </a:p>
      </dgm:t>
    </dgm:pt>
    <dgm:pt modelId="{FA87D75D-B9DE-4436-A714-DECFFBE69A58}" type="parTrans" cxnId="{7AFC848D-6BBA-4192-B3ED-3E652BB9E977}">
      <dgm:prSet/>
      <dgm:spPr/>
      <dgm:t>
        <a:bodyPr/>
        <a:lstStyle/>
        <a:p>
          <a:endParaRPr lang="es-AR" sz="1200"/>
        </a:p>
      </dgm:t>
    </dgm:pt>
    <dgm:pt modelId="{960D82C5-327E-4529-9323-1B1A50F38A11}" type="sibTrans" cxnId="{7AFC848D-6BBA-4192-B3ED-3E652BB9E977}">
      <dgm:prSet/>
      <dgm:spPr/>
      <dgm:t>
        <a:bodyPr/>
        <a:lstStyle/>
        <a:p>
          <a:endParaRPr lang="es-AR" sz="1200"/>
        </a:p>
      </dgm:t>
    </dgm:pt>
    <dgm:pt modelId="{1948CF87-69DC-4C8F-AA81-DB2E8F012F21}">
      <dgm:prSet custT="1"/>
      <dgm:spPr/>
      <dgm:t>
        <a:bodyPr/>
        <a:lstStyle/>
        <a:p>
          <a:r>
            <a:rPr lang="es-AR" sz="1200" dirty="0" smtClean="0"/>
            <a:t>3 meses a partir de la primera acreditación y 12 meses para el pago</a:t>
          </a:r>
          <a:endParaRPr lang="es-AR" sz="1200" dirty="0"/>
        </a:p>
      </dgm:t>
    </dgm:pt>
    <dgm:pt modelId="{F7890249-2095-46AB-8A67-E8C64BD9BB11}" type="parTrans" cxnId="{61222D20-9D1A-49EE-975B-31029555375F}">
      <dgm:prSet/>
      <dgm:spPr/>
      <dgm:t>
        <a:bodyPr/>
        <a:lstStyle/>
        <a:p>
          <a:endParaRPr lang="es-AR" sz="1200"/>
        </a:p>
      </dgm:t>
    </dgm:pt>
    <dgm:pt modelId="{A0DA0011-5E19-433C-B9E5-19540C4DE110}" type="sibTrans" cxnId="{61222D20-9D1A-49EE-975B-31029555375F}">
      <dgm:prSet/>
      <dgm:spPr/>
      <dgm:t>
        <a:bodyPr/>
        <a:lstStyle/>
        <a:p>
          <a:endParaRPr lang="es-AR" sz="1200"/>
        </a:p>
      </dgm:t>
    </dgm:pt>
    <dgm:pt modelId="{5335E695-40A0-4E97-AB87-B6D9CD75ADEA}" type="pres">
      <dgm:prSet presAssocID="{44EE67EE-1090-436D-8CB0-4D2A09B930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6196189-B0E2-4976-A1E0-A85A174CA346}" type="pres">
      <dgm:prSet presAssocID="{0C8E9BD5-E8A8-402F-9ACF-6965338EBEE0}" presName="linNode" presStyleCnt="0"/>
      <dgm:spPr/>
    </dgm:pt>
    <dgm:pt modelId="{4F0DD677-5986-4639-B149-4DD30FFC1B1D}" type="pres">
      <dgm:prSet presAssocID="{0C8E9BD5-E8A8-402F-9ACF-6965338EBEE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F60C2B0-53FA-4715-9D9C-C69CC5728CA5}" type="pres">
      <dgm:prSet presAssocID="{0C8E9BD5-E8A8-402F-9ACF-6965338EBEE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FF5063C-8153-48BF-9C0D-80D7F22263E0}" type="pres">
      <dgm:prSet presAssocID="{B725F685-50AF-4614-A0CA-9169C7F9A158}" presName="sp" presStyleCnt="0"/>
      <dgm:spPr/>
    </dgm:pt>
    <dgm:pt modelId="{1B4CFFA7-2FE5-4AA3-9F0E-3094C21A845A}" type="pres">
      <dgm:prSet presAssocID="{9E803942-9A68-41DD-9F37-6234A41715C1}" presName="linNode" presStyleCnt="0"/>
      <dgm:spPr/>
    </dgm:pt>
    <dgm:pt modelId="{6623C2D9-8BC5-44A1-B21B-7C836FFD38FE}" type="pres">
      <dgm:prSet presAssocID="{9E803942-9A68-41DD-9F37-6234A41715C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69DC37F-4AEC-466E-92FD-7B5E01689EE3}" type="pres">
      <dgm:prSet presAssocID="{9E803942-9A68-41DD-9F37-6234A41715C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F5326E0-156D-467D-A901-85C3D6732A03}" type="pres">
      <dgm:prSet presAssocID="{AA835EC7-FEE3-4892-A846-7A1AB722148A}" presName="sp" presStyleCnt="0"/>
      <dgm:spPr/>
    </dgm:pt>
    <dgm:pt modelId="{89FDAFF0-D2C9-427C-824C-FF09476C6DC8}" type="pres">
      <dgm:prSet presAssocID="{345263AE-A47B-4044-8FA6-BCCEDA47570F}" presName="linNode" presStyleCnt="0"/>
      <dgm:spPr/>
    </dgm:pt>
    <dgm:pt modelId="{0E36F9E2-74BE-485B-8352-185B043F42AA}" type="pres">
      <dgm:prSet presAssocID="{345263AE-A47B-4044-8FA6-BCCEDA47570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AACA3AC-4B1B-4E86-A44B-D9FC6D8B3BE0}" type="pres">
      <dgm:prSet presAssocID="{345263AE-A47B-4044-8FA6-BCCEDA47570F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FF35B43-63FF-4C9C-B910-C4405F41754C}" type="pres">
      <dgm:prSet presAssocID="{A21B949F-5326-45E2-B433-7EC1E4A3FDAE}" presName="sp" presStyleCnt="0"/>
      <dgm:spPr/>
    </dgm:pt>
    <dgm:pt modelId="{6DD9E8C3-E7D8-42DD-96BB-C079AE1A603A}" type="pres">
      <dgm:prSet presAssocID="{667B5980-5F28-4A8E-8E5F-CD00D3B7EFC4}" presName="linNode" presStyleCnt="0"/>
      <dgm:spPr/>
    </dgm:pt>
    <dgm:pt modelId="{963E7D28-01A8-411B-A588-153EC26EFC3F}" type="pres">
      <dgm:prSet presAssocID="{667B5980-5F28-4A8E-8E5F-CD00D3B7EFC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6109B5C-4C15-4A76-A002-094C53E2D471}" type="pres">
      <dgm:prSet presAssocID="{667B5980-5F28-4A8E-8E5F-CD00D3B7EFC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87EF62B-364A-42EC-895C-A05BDEC2FB79}" type="presOf" srcId="{0C8E9BD5-E8A8-402F-9ACF-6965338EBEE0}" destId="{4F0DD677-5986-4639-B149-4DD30FFC1B1D}" srcOrd="0" destOrd="0" presId="urn:microsoft.com/office/officeart/2005/8/layout/vList5"/>
    <dgm:cxn modelId="{9458487C-6F19-4DE6-8433-3B12F71CFD81}" type="presOf" srcId="{345263AE-A47B-4044-8FA6-BCCEDA47570F}" destId="{0E36F9E2-74BE-485B-8352-185B043F42AA}" srcOrd="0" destOrd="0" presId="urn:microsoft.com/office/officeart/2005/8/layout/vList5"/>
    <dgm:cxn modelId="{3432A9E3-3444-4D6F-9E2E-759C08437B8F}" srcId="{44EE67EE-1090-436D-8CB0-4D2A09B9306C}" destId="{345263AE-A47B-4044-8FA6-BCCEDA47570F}" srcOrd="2" destOrd="0" parTransId="{8E52B294-1AD3-4E65-81BA-D2CDFA17D3A6}" sibTransId="{A21B949F-5326-45E2-B433-7EC1E4A3FDAE}"/>
    <dgm:cxn modelId="{5C6EC468-9D2D-4F49-AB7F-F751E688DAE4}" srcId="{44EE67EE-1090-436D-8CB0-4D2A09B9306C}" destId="{0C8E9BD5-E8A8-402F-9ACF-6965338EBEE0}" srcOrd="0" destOrd="0" parTransId="{672D96EE-87FD-41A2-8A02-5C1BB2C42E47}" sibTransId="{B725F685-50AF-4614-A0CA-9169C7F9A158}"/>
    <dgm:cxn modelId="{7417F638-611B-4AF7-88B7-A79E0588D256}" type="presOf" srcId="{1948CF87-69DC-4C8F-AA81-DB2E8F012F21}" destId="{B6109B5C-4C15-4A76-A002-094C53E2D471}" srcOrd="0" destOrd="0" presId="urn:microsoft.com/office/officeart/2005/8/layout/vList5"/>
    <dgm:cxn modelId="{61156C70-7E01-421D-AA30-A1F31685CA94}" srcId="{44EE67EE-1090-436D-8CB0-4D2A09B9306C}" destId="{9E803942-9A68-41DD-9F37-6234A41715C1}" srcOrd="1" destOrd="0" parTransId="{406E7823-E5CD-4695-BA89-C70D575107D1}" sibTransId="{AA835EC7-FEE3-4892-A846-7A1AB722148A}"/>
    <dgm:cxn modelId="{E10B5D1C-3A89-406A-B486-D384EFD0B8F0}" srcId="{9E803942-9A68-41DD-9F37-6234A41715C1}" destId="{CBB64FD3-FB6E-420E-9F9B-4E5DBA6305CE}" srcOrd="0" destOrd="0" parTransId="{54F273F4-D748-44E0-AB78-0E025A675EDB}" sibTransId="{649F3E39-E388-466C-9769-FA047469E9C3}"/>
    <dgm:cxn modelId="{A5FB4382-6A0F-4D3A-91EE-345AFB14A602}" srcId="{0C8E9BD5-E8A8-402F-9ACF-6965338EBEE0}" destId="{3997B7B1-94C9-4C15-ABAD-DF6A84B48053}" srcOrd="0" destOrd="0" parTransId="{F6382C9E-C7A6-4A65-A0F6-927327AC92DB}" sibTransId="{1E515B6E-7A05-4089-A86D-41FB7B233632}"/>
    <dgm:cxn modelId="{B5DBFF4C-94FA-4D36-8D34-DB818031509C}" type="presOf" srcId="{667B5980-5F28-4A8E-8E5F-CD00D3B7EFC4}" destId="{963E7D28-01A8-411B-A588-153EC26EFC3F}" srcOrd="0" destOrd="0" presId="urn:microsoft.com/office/officeart/2005/8/layout/vList5"/>
    <dgm:cxn modelId="{A908953B-AFA8-4C39-B0AD-30567E5CB38C}" srcId="{345263AE-A47B-4044-8FA6-BCCEDA47570F}" destId="{B4AA9397-851B-4AAE-9A7D-22E0A6070FFA}" srcOrd="0" destOrd="0" parTransId="{6E2156EF-D629-4F71-85D4-C534C3951581}" sibTransId="{E4CEE244-CBA9-4781-8601-0FE61B2CD74B}"/>
    <dgm:cxn modelId="{61222D20-9D1A-49EE-975B-31029555375F}" srcId="{667B5980-5F28-4A8E-8E5F-CD00D3B7EFC4}" destId="{1948CF87-69DC-4C8F-AA81-DB2E8F012F21}" srcOrd="0" destOrd="0" parTransId="{F7890249-2095-46AB-8A67-E8C64BD9BB11}" sibTransId="{A0DA0011-5E19-433C-B9E5-19540C4DE110}"/>
    <dgm:cxn modelId="{65537BC5-B359-49D4-B54B-2D30EFCA67AB}" type="presOf" srcId="{CBB64FD3-FB6E-420E-9F9B-4E5DBA6305CE}" destId="{269DC37F-4AEC-466E-92FD-7B5E01689EE3}" srcOrd="0" destOrd="0" presId="urn:microsoft.com/office/officeart/2005/8/layout/vList5"/>
    <dgm:cxn modelId="{25097712-E30B-4D78-9CD7-74CB564ACD0B}" type="presOf" srcId="{B4AA9397-851B-4AAE-9A7D-22E0A6070FFA}" destId="{8AACA3AC-4B1B-4E86-A44B-D9FC6D8B3BE0}" srcOrd="0" destOrd="0" presId="urn:microsoft.com/office/officeart/2005/8/layout/vList5"/>
    <dgm:cxn modelId="{7AFC848D-6BBA-4192-B3ED-3E652BB9E977}" srcId="{44EE67EE-1090-436D-8CB0-4D2A09B9306C}" destId="{667B5980-5F28-4A8E-8E5F-CD00D3B7EFC4}" srcOrd="3" destOrd="0" parTransId="{FA87D75D-B9DE-4436-A714-DECFFBE69A58}" sibTransId="{960D82C5-327E-4529-9323-1B1A50F38A11}"/>
    <dgm:cxn modelId="{6ABF3AF0-5C4D-45A9-8319-7AFF0BC59C2C}" type="presOf" srcId="{44EE67EE-1090-436D-8CB0-4D2A09B9306C}" destId="{5335E695-40A0-4E97-AB87-B6D9CD75ADEA}" srcOrd="0" destOrd="0" presId="urn:microsoft.com/office/officeart/2005/8/layout/vList5"/>
    <dgm:cxn modelId="{E2CCDDBA-6E99-484B-A5C5-2AE1FFA7AF63}" type="presOf" srcId="{9E803942-9A68-41DD-9F37-6234A41715C1}" destId="{6623C2D9-8BC5-44A1-B21B-7C836FFD38FE}" srcOrd="0" destOrd="0" presId="urn:microsoft.com/office/officeart/2005/8/layout/vList5"/>
    <dgm:cxn modelId="{A05C0410-9DE7-4131-B1D2-514ADAA66F93}" type="presOf" srcId="{3997B7B1-94C9-4C15-ABAD-DF6A84B48053}" destId="{5F60C2B0-53FA-4715-9D9C-C69CC5728CA5}" srcOrd="0" destOrd="0" presId="urn:microsoft.com/office/officeart/2005/8/layout/vList5"/>
    <dgm:cxn modelId="{9C746678-5DD3-4D32-BBE4-A652E1079EEB}" type="presParOf" srcId="{5335E695-40A0-4E97-AB87-B6D9CD75ADEA}" destId="{96196189-B0E2-4976-A1E0-A85A174CA346}" srcOrd="0" destOrd="0" presId="urn:microsoft.com/office/officeart/2005/8/layout/vList5"/>
    <dgm:cxn modelId="{B58D65AB-CCFC-41EC-98AC-B067D50B1B31}" type="presParOf" srcId="{96196189-B0E2-4976-A1E0-A85A174CA346}" destId="{4F0DD677-5986-4639-B149-4DD30FFC1B1D}" srcOrd="0" destOrd="0" presId="urn:microsoft.com/office/officeart/2005/8/layout/vList5"/>
    <dgm:cxn modelId="{676C4789-F566-4F9A-87FA-14691933ABBF}" type="presParOf" srcId="{96196189-B0E2-4976-A1E0-A85A174CA346}" destId="{5F60C2B0-53FA-4715-9D9C-C69CC5728CA5}" srcOrd="1" destOrd="0" presId="urn:microsoft.com/office/officeart/2005/8/layout/vList5"/>
    <dgm:cxn modelId="{0B17470A-BAD4-432F-9F61-D097D0F2059E}" type="presParOf" srcId="{5335E695-40A0-4E97-AB87-B6D9CD75ADEA}" destId="{9FF5063C-8153-48BF-9C0D-80D7F22263E0}" srcOrd="1" destOrd="0" presId="urn:microsoft.com/office/officeart/2005/8/layout/vList5"/>
    <dgm:cxn modelId="{FEC8A98A-CE5D-44CD-9F22-4EDC044BFE3A}" type="presParOf" srcId="{5335E695-40A0-4E97-AB87-B6D9CD75ADEA}" destId="{1B4CFFA7-2FE5-4AA3-9F0E-3094C21A845A}" srcOrd="2" destOrd="0" presId="urn:microsoft.com/office/officeart/2005/8/layout/vList5"/>
    <dgm:cxn modelId="{72335EDD-8364-4F06-9E02-54EC1C9E3376}" type="presParOf" srcId="{1B4CFFA7-2FE5-4AA3-9F0E-3094C21A845A}" destId="{6623C2D9-8BC5-44A1-B21B-7C836FFD38FE}" srcOrd="0" destOrd="0" presId="urn:microsoft.com/office/officeart/2005/8/layout/vList5"/>
    <dgm:cxn modelId="{5A67CE4F-9370-4144-A2BB-52E7D5584070}" type="presParOf" srcId="{1B4CFFA7-2FE5-4AA3-9F0E-3094C21A845A}" destId="{269DC37F-4AEC-466E-92FD-7B5E01689EE3}" srcOrd="1" destOrd="0" presId="urn:microsoft.com/office/officeart/2005/8/layout/vList5"/>
    <dgm:cxn modelId="{D2C3D41B-0566-4CE7-A82E-3AD89788393A}" type="presParOf" srcId="{5335E695-40A0-4E97-AB87-B6D9CD75ADEA}" destId="{7F5326E0-156D-467D-A901-85C3D6732A03}" srcOrd="3" destOrd="0" presId="urn:microsoft.com/office/officeart/2005/8/layout/vList5"/>
    <dgm:cxn modelId="{E20A3E22-469D-4E11-9946-23CA28E57C59}" type="presParOf" srcId="{5335E695-40A0-4E97-AB87-B6D9CD75ADEA}" destId="{89FDAFF0-D2C9-427C-824C-FF09476C6DC8}" srcOrd="4" destOrd="0" presId="urn:microsoft.com/office/officeart/2005/8/layout/vList5"/>
    <dgm:cxn modelId="{F497B3AF-F2CB-40AC-9193-9C0FE0C05718}" type="presParOf" srcId="{89FDAFF0-D2C9-427C-824C-FF09476C6DC8}" destId="{0E36F9E2-74BE-485B-8352-185B043F42AA}" srcOrd="0" destOrd="0" presId="urn:microsoft.com/office/officeart/2005/8/layout/vList5"/>
    <dgm:cxn modelId="{4E5A41F6-A637-4274-B2A1-A024154F6ADB}" type="presParOf" srcId="{89FDAFF0-D2C9-427C-824C-FF09476C6DC8}" destId="{8AACA3AC-4B1B-4E86-A44B-D9FC6D8B3BE0}" srcOrd="1" destOrd="0" presId="urn:microsoft.com/office/officeart/2005/8/layout/vList5"/>
    <dgm:cxn modelId="{374414BB-44E1-4351-8128-47BC01F283A4}" type="presParOf" srcId="{5335E695-40A0-4E97-AB87-B6D9CD75ADEA}" destId="{6FF35B43-63FF-4C9C-B910-C4405F41754C}" srcOrd="5" destOrd="0" presId="urn:microsoft.com/office/officeart/2005/8/layout/vList5"/>
    <dgm:cxn modelId="{B020C58C-4FA8-4349-9DE2-E7C7AA4084BF}" type="presParOf" srcId="{5335E695-40A0-4E97-AB87-B6D9CD75ADEA}" destId="{6DD9E8C3-E7D8-42DD-96BB-C079AE1A603A}" srcOrd="6" destOrd="0" presId="urn:microsoft.com/office/officeart/2005/8/layout/vList5"/>
    <dgm:cxn modelId="{E7AFB2A8-0CA1-472F-9640-7F7769A68FEF}" type="presParOf" srcId="{6DD9E8C3-E7D8-42DD-96BB-C079AE1A603A}" destId="{963E7D28-01A8-411B-A588-153EC26EFC3F}" srcOrd="0" destOrd="0" presId="urn:microsoft.com/office/officeart/2005/8/layout/vList5"/>
    <dgm:cxn modelId="{DE45965C-9D43-4DFA-9489-9C8CE3C06423}" type="presParOf" srcId="{6DD9E8C3-E7D8-42DD-96BB-C079AE1A603A}" destId="{B6109B5C-4C15-4A76-A002-094C53E2D4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8FEB9-8E7E-4001-8309-C92B57C96AB0}">
      <dsp:nvSpPr>
        <dsp:cNvPr id="0" name=""/>
        <dsp:cNvSpPr/>
      </dsp:nvSpPr>
      <dsp:spPr>
        <a:xfrm>
          <a:off x="194828" y="0"/>
          <a:ext cx="2016224" cy="20162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Empresas con actividades “no críticas” y variación de facturación negativa</a:t>
          </a:r>
          <a:endParaRPr lang="es-AR" sz="1700" kern="1200" dirty="0"/>
        </a:p>
      </dsp:txBody>
      <dsp:txXfrm>
        <a:off x="490097" y="295269"/>
        <a:ext cx="1425686" cy="1425686"/>
      </dsp:txXfrm>
    </dsp:sp>
    <dsp:sp modelId="{00D5728B-8D5C-4D61-812D-374BEB9CD05A}">
      <dsp:nvSpPr>
        <dsp:cNvPr id="0" name=""/>
        <dsp:cNvSpPr/>
      </dsp:nvSpPr>
      <dsp:spPr>
        <a:xfrm rot="19330447">
          <a:off x="2205614" y="728408"/>
          <a:ext cx="7313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13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88E87-63C1-4574-8A62-FF3D295FB0CE}">
      <dsp:nvSpPr>
        <dsp:cNvPr id="0" name=""/>
        <dsp:cNvSpPr/>
      </dsp:nvSpPr>
      <dsp:spPr>
        <a:xfrm>
          <a:off x="2860162" y="504140"/>
          <a:ext cx="28100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C5E4B-8679-4D6B-9BCC-806F50230FE9}">
      <dsp:nvSpPr>
        <dsp:cNvPr id="0" name=""/>
        <dsp:cNvSpPr/>
      </dsp:nvSpPr>
      <dsp:spPr>
        <a:xfrm>
          <a:off x="3141169" y="169"/>
          <a:ext cx="1992594" cy="1007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Salario complementario</a:t>
          </a:r>
          <a:endParaRPr lang="es-AR" sz="1700" kern="1200" dirty="0"/>
        </a:p>
      </dsp:txBody>
      <dsp:txXfrm>
        <a:off x="3141169" y="169"/>
        <a:ext cx="1992594" cy="1007942"/>
      </dsp:txXfrm>
    </dsp:sp>
    <dsp:sp modelId="{25A680BD-9807-496E-8E9A-4E007E392215}">
      <dsp:nvSpPr>
        <dsp:cNvPr id="0" name=""/>
        <dsp:cNvSpPr/>
      </dsp:nvSpPr>
      <dsp:spPr>
        <a:xfrm rot="2269553">
          <a:off x="2205614" y="1287815"/>
          <a:ext cx="7313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13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BE3BE-8637-4F40-966B-C9011FDDA588}">
      <dsp:nvSpPr>
        <dsp:cNvPr id="0" name=""/>
        <dsp:cNvSpPr/>
      </dsp:nvSpPr>
      <dsp:spPr>
        <a:xfrm>
          <a:off x="2860162" y="1512083"/>
          <a:ext cx="28100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76C9A-53C3-4CF9-9C42-86A7C3305E05}">
      <dsp:nvSpPr>
        <dsp:cNvPr id="0" name=""/>
        <dsp:cNvSpPr/>
      </dsp:nvSpPr>
      <dsp:spPr>
        <a:xfrm>
          <a:off x="3141169" y="1008112"/>
          <a:ext cx="1992594" cy="1007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Postergación de las contribuciones SIPA</a:t>
          </a:r>
          <a:endParaRPr lang="es-AR" sz="1700" kern="1200" dirty="0"/>
        </a:p>
      </dsp:txBody>
      <dsp:txXfrm>
        <a:off x="3141169" y="1008112"/>
        <a:ext cx="1992594" cy="1007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0C2B0-53FA-4715-9D9C-C69CC5728CA5}">
      <dsp:nvSpPr>
        <dsp:cNvPr id="0" name=""/>
        <dsp:cNvSpPr/>
      </dsp:nvSpPr>
      <dsp:spPr>
        <a:xfrm rot="5400000">
          <a:off x="5540189" y="-2343782"/>
          <a:ext cx="671327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Facturación nominal interanual positiva de hasta el 30% equivalente a una variación real negativa. Dicha variación se debería determinar comparando los períodos junio de 2019 con junio de 2020</a:t>
          </a:r>
          <a:endParaRPr lang="es-AR" sz="1200" kern="1200" dirty="0"/>
        </a:p>
      </dsp:txBody>
      <dsp:txXfrm rot="-5400000">
        <a:off x="3110746" y="118432"/>
        <a:ext cx="5497443" cy="605785"/>
      </dsp:txXfrm>
    </dsp:sp>
    <dsp:sp modelId="{4F0DD677-5986-4639-B149-4DD30FFC1B1D}">
      <dsp:nvSpPr>
        <dsp:cNvPr id="0" name=""/>
        <dsp:cNvSpPr/>
      </dsp:nvSpPr>
      <dsp:spPr>
        <a:xfrm>
          <a:off x="0" y="1744"/>
          <a:ext cx="3110745" cy="839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BENEFICIARIOS</a:t>
          </a:r>
          <a:endParaRPr lang="es-AR" sz="2000" kern="1200" dirty="0"/>
        </a:p>
      </dsp:txBody>
      <dsp:txXfrm>
        <a:off x="40964" y="42708"/>
        <a:ext cx="3028817" cy="757231"/>
      </dsp:txXfrm>
    </dsp:sp>
    <dsp:sp modelId="{269DC37F-4AEC-466E-92FD-7B5E01689EE3}">
      <dsp:nvSpPr>
        <dsp:cNvPr id="0" name=""/>
        <dsp:cNvSpPr/>
      </dsp:nvSpPr>
      <dsp:spPr>
        <a:xfrm rot="5400000">
          <a:off x="5540189" y="-1462665"/>
          <a:ext cx="671327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120% de un SMVM por cada trabajador/a existente  en la  nómina al 31/05/20= $20.250</a:t>
          </a:r>
          <a:endParaRPr lang="es-AR" sz="1200" kern="1200" dirty="0"/>
        </a:p>
      </dsp:txBody>
      <dsp:txXfrm rot="-5400000">
        <a:off x="3110746" y="999549"/>
        <a:ext cx="5497443" cy="605785"/>
      </dsp:txXfrm>
    </dsp:sp>
    <dsp:sp modelId="{6623C2D9-8BC5-44A1-B21B-7C836FFD38FE}">
      <dsp:nvSpPr>
        <dsp:cNvPr id="0" name=""/>
        <dsp:cNvSpPr/>
      </dsp:nvSpPr>
      <dsp:spPr>
        <a:xfrm>
          <a:off x="0" y="882861"/>
          <a:ext cx="3110745" cy="839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MONTO DEL CRÉDITO SUBSIDIADO</a:t>
          </a:r>
          <a:endParaRPr lang="es-AR" sz="1800" kern="1200" dirty="0"/>
        </a:p>
      </dsp:txBody>
      <dsp:txXfrm>
        <a:off x="40964" y="923825"/>
        <a:ext cx="3028817" cy="757231"/>
      </dsp:txXfrm>
    </dsp:sp>
    <dsp:sp modelId="{8AACA3AC-4B1B-4E86-A44B-D9FC6D8B3BE0}">
      <dsp:nvSpPr>
        <dsp:cNvPr id="0" name=""/>
        <dsp:cNvSpPr/>
      </dsp:nvSpPr>
      <dsp:spPr>
        <a:xfrm rot="5400000">
          <a:off x="5540189" y="-581548"/>
          <a:ext cx="671327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 </a:t>
          </a:r>
          <a:endParaRPr lang="es-AR" sz="1200" kern="1200" dirty="0"/>
        </a:p>
      </dsp:txBody>
      <dsp:txXfrm rot="-5400000">
        <a:off x="3110746" y="1880666"/>
        <a:ext cx="5497443" cy="605785"/>
      </dsp:txXfrm>
    </dsp:sp>
    <dsp:sp modelId="{0E36F9E2-74BE-485B-8352-185B043F42AA}">
      <dsp:nvSpPr>
        <dsp:cNvPr id="0" name=""/>
        <dsp:cNvSpPr/>
      </dsp:nvSpPr>
      <dsp:spPr>
        <a:xfrm>
          <a:off x="0" y="1763978"/>
          <a:ext cx="3110745" cy="839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TASAS</a:t>
          </a:r>
          <a:endParaRPr lang="es-AR" sz="1800" kern="1200" dirty="0"/>
        </a:p>
      </dsp:txBody>
      <dsp:txXfrm>
        <a:off x="40964" y="1804942"/>
        <a:ext cx="3028817" cy="757231"/>
      </dsp:txXfrm>
    </dsp:sp>
    <dsp:sp modelId="{B6109B5C-4C15-4A76-A002-094C53E2D471}">
      <dsp:nvSpPr>
        <dsp:cNvPr id="0" name=""/>
        <dsp:cNvSpPr/>
      </dsp:nvSpPr>
      <dsp:spPr>
        <a:xfrm rot="5400000">
          <a:off x="5540189" y="299568"/>
          <a:ext cx="671327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3 meses a partir de la primera acreditación y 12 meses para el pago</a:t>
          </a:r>
          <a:endParaRPr lang="es-AR" sz="1200" kern="1200" dirty="0"/>
        </a:p>
      </dsp:txBody>
      <dsp:txXfrm rot="-5400000">
        <a:off x="3110746" y="2761783"/>
        <a:ext cx="5497443" cy="605785"/>
      </dsp:txXfrm>
    </dsp:sp>
    <dsp:sp modelId="{963E7D28-01A8-411B-A588-153EC26EFC3F}">
      <dsp:nvSpPr>
        <dsp:cNvPr id="0" name=""/>
        <dsp:cNvSpPr/>
      </dsp:nvSpPr>
      <dsp:spPr>
        <a:xfrm>
          <a:off x="0" y="2645096"/>
          <a:ext cx="3110745" cy="839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PERÍODO DE GRACIA Y DEVOLUCIÓN</a:t>
          </a:r>
          <a:endParaRPr lang="es-AR" sz="1800" kern="1200" dirty="0"/>
        </a:p>
      </dsp:txBody>
      <dsp:txXfrm>
        <a:off x="40964" y="2686060"/>
        <a:ext cx="3028817" cy="757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r">
              <a:defRPr sz="1200"/>
            </a:lvl1pPr>
          </a:lstStyle>
          <a:p>
            <a:fld id="{1A8DB54B-3B3C-4FE5-86D3-D7BF142A2D83}" type="datetimeFigureOut">
              <a:rPr lang="es-AR" smtClean="0"/>
              <a:t>03/08/2020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8" tIns="45569" rIns="91138" bIns="45569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138" tIns="45569" rIns="91138" bIns="4556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772667"/>
            <a:ext cx="3037840" cy="461804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772667"/>
            <a:ext cx="3037840" cy="461804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r">
              <a:defRPr sz="1200"/>
            </a:lvl1pPr>
          </a:lstStyle>
          <a:p>
            <a:fld id="{B18B1AA5-0388-47AF-81B9-C80CEFE673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676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B1AA5-0388-47AF-81B9-C80CEFE6738F}" type="slidenum">
              <a:rPr lang="es-AR" smtClean="0">
                <a:solidFill>
                  <a:prstClr val="black"/>
                </a:solidFill>
              </a:rPr>
              <a:pPr/>
              <a:t>1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34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B1AA5-0388-47AF-81B9-C80CEFE6738F}" type="slidenum">
              <a:rPr lang="es-AR" smtClean="0">
                <a:solidFill>
                  <a:prstClr val="black"/>
                </a:solidFill>
              </a:rPr>
              <a:pPr/>
              <a:t>2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3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B1AA5-0388-47AF-81B9-C80CEFE6738F}" type="slidenum">
              <a:rPr lang="es-AR" smtClean="0">
                <a:solidFill>
                  <a:prstClr val="black"/>
                </a:solidFill>
              </a:rPr>
              <a:pPr/>
              <a:t>3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3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8312"/>
            <a:ext cx="7772400" cy="11028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9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3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3640"/>
            <a:ext cx="2057400" cy="32704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3640"/>
            <a:ext cx="6019800" cy="32704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9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0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709"/>
            <a:ext cx="7772400" cy="11254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4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894436"/>
            <a:ext cx="4038600" cy="25296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894436"/>
            <a:ext cx="4038600" cy="25296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6043"/>
            <a:ext cx="8229600" cy="85751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691"/>
            <a:ext cx="4040188" cy="479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659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151691"/>
            <a:ext cx="4041775" cy="479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631659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1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4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076658"/>
            <a:ext cx="3008313" cy="35193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6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1563"/>
            <a:ext cx="5486400" cy="4251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724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6747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7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6043"/>
            <a:ext cx="8229600" cy="857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6367-4BC0-4BE6-9B12-E2BE1B45B83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03/08/2020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21B5-8141-4404-8A0F-B4DA319A7D8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2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4" y="86602"/>
            <a:ext cx="899625" cy="106404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187624" y="93639"/>
            <a:ext cx="8060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IMPUESTOS</a:t>
            </a:r>
            <a:endParaRPr lang="es-AR" sz="4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87624" y="1462807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ATP- 4° Edición: Del 29/07 al 4/08</a:t>
            </a:r>
            <a:endParaRPr lang="es-A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15096" y="2140496"/>
            <a:ext cx="8161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1200" dirty="0"/>
              <a:t>L</a:t>
            </a:r>
            <a:r>
              <a:rPr lang="es-AR" sz="1200" dirty="0" smtClean="0"/>
              <a:t>as </a:t>
            </a:r>
            <a:r>
              <a:rPr lang="es-AR" sz="1200" dirty="0"/>
              <a:t>empresas cuya facturación </a:t>
            </a:r>
            <a:r>
              <a:rPr lang="es-AR" sz="1200" dirty="0" smtClean="0"/>
              <a:t>sea negativa</a:t>
            </a:r>
            <a:r>
              <a:rPr lang="es-AR" sz="1200" dirty="0"/>
              <a:t>, teniendo en cuenta el periodo entre junio de 2019 a junio de 2020, </a:t>
            </a:r>
            <a:r>
              <a:rPr lang="es-AR" sz="1200" dirty="0" smtClean="0"/>
              <a:t>percibirán la </a:t>
            </a:r>
            <a:r>
              <a:rPr lang="es-AR" sz="1200" dirty="0"/>
              <a:t>asistencia equivalente a la mitad del salario con un piso de un salario mínimo vital y móvil y un techo de 1,5 salarios mínimos vitales y móviles. </a:t>
            </a:r>
            <a:br>
              <a:rPr lang="es-AR" sz="1200" dirty="0"/>
            </a:br>
            <a:endParaRPr lang="es-AR" sz="1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1200" dirty="0"/>
              <a:t>se otorgará la posibilidad de acceder a un crédito a tasa subsidiada. Si la empresa tuvo una variación entre 0% y 10% entre junio de 2019 y junio de 2020, la tasa será del 0%. Si la facturación creció entre un 11% y un 20%, la tasa será del 7,5%, y, finalmente, si el incremento es del 20% al 30%, la tasa de interés será del 15%.</a:t>
            </a:r>
            <a:br>
              <a:rPr lang="es-AR" sz="1200" dirty="0"/>
            </a:br>
            <a:endParaRPr lang="es-AR" sz="1200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43143"/>
              </p:ext>
            </p:extLst>
          </p:nvPr>
        </p:nvGraphicFramePr>
        <p:xfrm>
          <a:off x="1331640" y="3562232"/>
          <a:ext cx="6659488" cy="153059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531682"/>
                <a:gridCol w="976725"/>
                <a:gridCol w="976725"/>
                <a:gridCol w="932328"/>
                <a:gridCol w="1265303"/>
                <a:gridCol w="976725"/>
              </a:tblGrid>
              <a:tr h="19132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CONCEPTO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Empresas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913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En crisis (entretenimiento, cultura, salud, turismo, </a:t>
                      </a:r>
                      <a:r>
                        <a:rPr lang="es-AR" sz="1000" dirty="0" err="1">
                          <a:effectLst/>
                        </a:rPr>
                        <a:t>etc</a:t>
                      </a:r>
                      <a:r>
                        <a:rPr lang="es-AR" sz="1000" dirty="0">
                          <a:effectLst/>
                        </a:rPr>
                        <a:t>)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Resto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913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Facturación 2020 menor a 2019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Facturación 2020 igual o mayor a 2019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8264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Hasta el 10%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Entre </a:t>
                      </a:r>
                      <a:r>
                        <a:rPr lang="es-AR" sz="1000" dirty="0" smtClean="0">
                          <a:effectLst/>
                        </a:rPr>
                        <a:t>10,1% </a:t>
                      </a:r>
                      <a:r>
                        <a:rPr lang="es-AR" sz="1000" dirty="0">
                          <a:effectLst/>
                        </a:rPr>
                        <a:t>y 20%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Entre </a:t>
                      </a:r>
                      <a:r>
                        <a:rPr lang="es-AR" sz="1000" dirty="0" smtClean="0">
                          <a:effectLst/>
                        </a:rPr>
                        <a:t>20,1% </a:t>
                      </a:r>
                      <a:r>
                        <a:rPr lang="es-AR" sz="1000" dirty="0">
                          <a:effectLst/>
                        </a:rPr>
                        <a:t>y 30%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91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Salario Complementario 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2 SMVM 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1,5 SMVM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-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-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-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382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Crédito a tasa subsidiada y garantizada por FOGAR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-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-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Tasa 0% 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Tasa 7,5%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Tasa 15%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2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4" y="86602"/>
            <a:ext cx="899625" cy="106404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187624" y="93639"/>
            <a:ext cx="8060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ATP- Salario complementario- cálculo</a:t>
            </a:r>
          </a:p>
          <a:p>
            <a:pPr algn="ctr"/>
            <a:endParaRPr lang="es-AR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87624" y="1462807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ATP- 4° Edición</a:t>
            </a:r>
            <a:endParaRPr lang="es-A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71306" y="1292547"/>
            <a:ext cx="8161360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1600" dirty="0" smtClean="0"/>
              <a:t>El </a:t>
            </a:r>
            <a:r>
              <a:rPr lang="es-AR" sz="1600" dirty="0"/>
              <a:t>Salario Neto resulta equivalente al 83% de la Remuneración Bruta devengada en el mes de mayo de 2020 </a:t>
            </a:r>
            <a:endParaRPr lang="es-AR" sz="1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1600" dirty="0" smtClean="0"/>
              <a:t> </a:t>
            </a:r>
            <a:r>
              <a:rPr lang="es-AR" sz="1600" dirty="0"/>
              <a:t>El Salario Complementario </a:t>
            </a:r>
            <a:r>
              <a:rPr lang="es-AR" sz="1600" dirty="0" smtClean="0"/>
              <a:t>será equivalente </a:t>
            </a:r>
            <a:r>
              <a:rPr lang="es-AR" sz="1600" dirty="0"/>
              <a:t>al 50% del Salario Neto </a:t>
            </a:r>
            <a:r>
              <a:rPr lang="es-AR" sz="1600" dirty="0" smtClean="0"/>
              <a:t>y </a:t>
            </a:r>
            <a:r>
              <a:rPr lang="es-AR" sz="1600" dirty="0"/>
              <a:t>no podrá ser superior </a:t>
            </a:r>
            <a:r>
              <a:rPr lang="es-AR" sz="1600" dirty="0" smtClean="0"/>
              <a:t>1,5 SMVM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1600" dirty="0" smtClean="0"/>
              <a:t>La </a:t>
            </a:r>
            <a:r>
              <a:rPr lang="es-AR" sz="1600" dirty="0"/>
              <a:t>suma del Salario Complementario </a:t>
            </a:r>
            <a:r>
              <a:rPr lang="es-AR" sz="1600" dirty="0" smtClean="0"/>
              <a:t>no </a:t>
            </a:r>
            <a:r>
              <a:rPr lang="es-AR" sz="1600" dirty="0"/>
              <a:t>podrá arrojar como resultado que el trabajador obtenga un beneficio, </a:t>
            </a:r>
            <a:r>
              <a:rPr lang="es-AR" sz="1600" dirty="0" smtClean="0"/>
              <a:t>superior </a:t>
            </a:r>
            <a:r>
              <a:rPr lang="es-AR" sz="1600" dirty="0"/>
              <a:t>a su Salario Neto </a:t>
            </a:r>
            <a:r>
              <a:rPr lang="es-AR" sz="1600" dirty="0" smtClean="0"/>
              <a:t>de </a:t>
            </a:r>
            <a:r>
              <a:rPr lang="es-AR" sz="1600" dirty="0"/>
              <a:t>mayo de 2020</a:t>
            </a:r>
            <a:r>
              <a:rPr lang="es-AR" sz="16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1600" dirty="0" smtClean="0"/>
              <a:t>El salario complementario será para trabajadores cuyas remuneraciones no superen </a:t>
            </a:r>
            <a:r>
              <a:rPr lang="es-AR" sz="1600" dirty="0" smtClean="0"/>
              <a:t>la </a:t>
            </a:r>
            <a:r>
              <a:rPr lang="es-AR" sz="1600" dirty="0"/>
              <a:t>suma de </a:t>
            </a:r>
            <a:r>
              <a:rPr lang="es-AR" sz="1600" dirty="0" smtClean="0"/>
              <a:t>$ 140.000</a:t>
            </a:r>
            <a:endParaRPr lang="es-AR" sz="1600" b="1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483944184"/>
              </p:ext>
            </p:extLst>
          </p:nvPr>
        </p:nvGraphicFramePr>
        <p:xfrm>
          <a:off x="1979712" y="3004592"/>
          <a:ext cx="5328592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040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95536" y="1276400"/>
            <a:ext cx="842493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AR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4" y="86602"/>
            <a:ext cx="899625" cy="106404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187624" y="93639"/>
            <a:ext cx="806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Crédito a tasa subsidiada</a:t>
            </a:r>
            <a:endParaRPr lang="es-AR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87624" y="1462807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ATP- 4° Edición</a:t>
            </a:r>
            <a:endParaRPr lang="es-A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224768941"/>
              </p:ext>
            </p:extLst>
          </p:nvPr>
        </p:nvGraphicFramePr>
        <p:xfrm>
          <a:off x="179512" y="1462808"/>
          <a:ext cx="8640960" cy="34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53502"/>
              </p:ext>
            </p:extLst>
          </p:nvPr>
        </p:nvGraphicFramePr>
        <p:xfrm>
          <a:off x="4421980" y="3364632"/>
          <a:ext cx="3174356" cy="496821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932328"/>
                <a:gridCol w="1265303"/>
                <a:gridCol w="976725"/>
              </a:tblGrid>
              <a:tr h="9601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Facturación </a:t>
                      </a:r>
                      <a:r>
                        <a:rPr lang="es-AR" sz="1000" dirty="0" smtClean="0">
                          <a:effectLst/>
                        </a:rPr>
                        <a:t>2020</a:t>
                      </a:r>
                      <a:r>
                        <a:rPr lang="es-AR" sz="1000" baseline="0" dirty="0" smtClean="0">
                          <a:effectLst/>
                        </a:rPr>
                        <a:t> VS </a:t>
                      </a:r>
                      <a:r>
                        <a:rPr lang="es-AR" sz="1000" dirty="0" smtClean="0">
                          <a:effectLst/>
                        </a:rPr>
                        <a:t>2019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96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Hasta el 10%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Entre </a:t>
                      </a:r>
                      <a:r>
                        <a:rPr lang="es-AR" sz="1000" dirty="0" smtClean="0">
                          <a:effectLst/>
                        </a:rPr>
                        <a:t>10,1% </a:t>
                      </a:r>
                      <a:r>
                        <a:rPr lang="es-AR" sz="1000" dirty="0">
                          <a:effectLst/>
                        </a:rPr>
                        <a:t>y 20%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Entre </a:t>
                      </a:r>
                      <a:r>
                        <a:rPr lang="es-AR" sz="1000" smtClean="0">
                          <a:effectLst/>
                        </a:rPr>
                        <a:t>20,1% </a:t>
                      </a:r>
                      <a:r>
                        <a:rPr lang="es-AR" sz="1000" dirty="0">
                          <a:effectLst/>
                        </a:rPr>
                        <a:t>y 30%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Tasa 0% </a:t>
                      </a:r>
                      <a:endParaRPr lang="es-AR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Tasa 7,5%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Tasa 15%</a:t>
                      </a:r>
                      <a:endParaRPr lang="es-A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6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3271</TotalTime>
  <Words>355</Words>
  <Application>Microsoft Office PowerPoint</Application>
  <PresentationFormat>Personalizado</PresentationFormat>
  <Paragraphs>56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1_Tema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copterx</dc:creator>
  <cp:lastModifiedBy>Daiana Kaplan</cp:lastModifiedBy>
  <cp:revision>232</cp:revision>
  <cp:lastPrinted>2020-02-03T12:06:06Z</cp:lastPrinted>
  <dcterms:created xsi:type="dcterms:W3CDTF">2020-01-15T18:58:17Z</dcterms:created>
  <dcterms:modified xsi:type="dcterms:W3CDTF">2020-08-03T12:55:07Z</dcterms:modified>
</cp:coreProperties>
</file>